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8" r:id="rId3"/>
    <p:sldId id="262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92260-D687-4BB2-BE14-CFE1AE5CCAA4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42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91C4-18FA-4A34-AC20-4378436EE2E2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95560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989F-55BF-41E8-B492-493484D0526F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49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9313-C36E-418B-9FE2-6A90CADA00AF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82941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ACF9-D9CD-464B-A403-852ADF7CBC3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5218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7375-BA07-4519-B461-BD0541AC39FA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00852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F7FC5-8FF6-4D78-9099-6CED91A4F59E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02379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09A2C9-EFAA-4B89-A4E2-376604A897E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96690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F78C-1AA3-41DD-9F2B-2DF46E6B4325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27217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33148-E1DA-47FE-8F30-71FAD9359A42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45786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F19EF-2811-43C9-981E-DD8F8ABEC35E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913228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4CB5963-A76E-4D4F-B4C7-A5C6FA29FE1A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69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11. «Создание и ведение геоинформационного пространства»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>
            <a:extLst>
              <a:ext uri="{FF2B5EF4-FFF2-40B4-BE49-F238E27FC236}">
                <a16:creationId xmlns:a16="http://schemas.microsoft.com/office/drawing/2014/main" id="{B5F27B97-402C-4207-9E72-E357ECF49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836712"/>
            <a:ext cx="853244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Сущность геоинформационного пространства</a:t>
            </a:r>
            <a:endParaRPr lang="en-US" altLang="ru-KZ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Понятие геоинформационного пространства (ГИП) отражает принципиально новую, глобальную, комплексную и междисциплинарную задачу наук и Земле, обусловленную принципиально новыми потребностями экономики и общества.</a:t>
            </a:r>
          </a:p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ГИП следует рассматривать как  составную часть общего информационного пространства, компонентами которого   являются:</a:t>
            </a:r>
          </a:p>
          <a:p>
            <a:pPr>
              <a:buFontTx/>
              <a:buChar char="•"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информационные ресурсы; </a:t>
            </a:r>
          </a:p>
          <a:p>
            <a:pPr>
              <a:buFontTx/>
              <a:buChar char="•"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средства информационного взаимодействия;</a:t>
            </a:r>
          </a:p>
          <a:p>
            <a:pPr>
              <a:buFontTx/>
              <a:buChar char="•"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информационная инфраструктура;</a:t>
            </a:r>
          </a:p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Геоинформационное пространство - совокупность  банков и баз пространственных данных, технологий их сопровождения и использования,  информационных телекоммуникационных систем, функционирующих на основе общих принципов и обеспечивающих: </a:t>
            </a:r>
          </a:p>
          <a:p>
            <a:pPr>
              <a:buFontTx/>
              <a:buChar char="•"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информационное взаимодействие организаций и граждан;</a:t>
            </a:r>
          </a:p>
          <a:p>
            <a:pPr>
              <a:buFontTx/>
              <a:buChar char="•"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удовлетворение их информационных потребностей.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>
            <a:extLst>
              <a:ext uri="{FF2B5EF4-FFF2-40B4-BE49-F238E27FC236}">
                <a16:creationId xmlns:a16="http://schemas.microsoft.com/office/drawing/2014/main" id="{79212784-995F-48D4-8942-BB0A2DB254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274340"/>
            <a:ext cx="8244408" cy="630932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 информационной точки зрения  ГИП представляет собой совокупность информационных координированных компьютерных моделей территорий и является цифровым описанием совокупности частных представлений изучаемого реального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геопространства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ГИП создается человеком в компьютерной среде и предназначено для компьютерного использования при решении пространственных задач и выработке пространственных решений.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 ряде  зарубежных публикаций понятие геоинформационного пространства тесно переплетается с понятием «Цифровая Земля». В  США по проекту «Цифровая Земля» специально создана Межведомственная рабочая группа (IDEWG) под руководством </a:t>
            </a:r>
            <a:r>
              <a:rPr lang="en-US" altLang="ru-KZ" sz="2400" b="1" dirty="0">
                <a:solidFill>
                  <a:schemeClr val="accent2">
                    <a:lumMod val="50000"/>
                  </a:schemeClr>
                </a:solidFill>
              </a:rPr>
              <a:t>NACA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. IDEWG определила Цифровую Землю как «виртуальное изображение нашей планеты, которое помогает человеку воспользоваться обширной информацией по естественной и культурной среде Земли».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32863FC2-B9A9-42B1-A084-3851911ACB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3568" y="404664"/>
            <a:ext cx="8244408" cy="546134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Создание геоинформационного пространства («Цифровой Земли») для разных территориальных уровней, разных сегментов природной среды, разных объектов, процессов, явлений  и видов деятельности требует специальных  междисциплинарных научных исследований, в рамках которых  должны быть  разработаны:</a:t>
            </a:r>
          </a:p>
          <a:p>
            <a:pPr>
              <a:lnSpc>
                <a:spcPct val="8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содержание, свойства, параметры и структуры накапливаемой информации;</a:t>
            </a:r>
          </a:p>
          <a:p>
            <a:pPr>
              <a:lnSpc>
                <a:spcPct val="8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технологии распределенной обработки и управления данными; </a:t>
            </a:r>
          </a:p>
          <a:p>
            <a:pPr>
              <a:lnSpc>
                <a:spcPct val="8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формирования  и использования знаний о 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</a:p>
          <a:p>
            <a:pPr>
              <a:lnSpc>
                <a:spcPct val="8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многомерного пространственного моделирования территорий;  </a:t>
            </a:r>
          </a:p>
          <a:p>
            <a:pPr>
              <a:lnSpc>
                <a:spcPct val="80000"/>
              </a:lnSpc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представления ГИП в сети Интернет.</a:t>
            </a:r>
            <a:r>
              <a:rPr lang="ru-RU" altLang="ru-KZ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F82BCEB-17D6-4FFA-BFE4-D7EBC4A13F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Место и роль ГИП в экономике и жизнедеятельности общества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076180F-A13C-478B-A56A-E76649A52C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268413"/>
            <a:ext cx="9144000" cy="540067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ГИП является составной частью общего информационного поля, специализирующейся в области отображения пространственных свойств окружающего нас мира.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Специфика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фздесь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заключается в особом способе восприятия человеком окружающего 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геопространства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путем формирования в мозге визуальных образов.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Поэтому получение и передача пространственной информации во всех направлениях деятельности человека также базируется на формировании аналоговой (или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псевдоаналоговой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) визуальной модели местности.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Параллельно с этим стало возможным   формирование  геоинформационной (цифровой) модели местности, пригодной для компьютерной обработки.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E527022-66AA-4EF6-AB92-B29D3683C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Назначение ГИП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5DBBE78-0F16-470B-96F2-787E10B298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1143000"/>
            <a:ext cx="8892480" cy="571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KZ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200" b="1" dirty="0">
                <a:solidFill>
                  <a:schemeClr val="accent2">
                    <a:lumMod val="50000"/>
                  </a:schemeClr>
                </a:solidFill>
              </a:rPr>
              <a:t>ГИП как современная пространственная модель мира необходима во всех сферах человеческой деятельности, осуществляемой на (над, под) поверхности Земли и планет. На ее основе и с ее помощью решаются научные и производственные задачи различных отраслей экономики, управления территориями, военной деятельности и др. Ранее эти задачи обеспечивались аналоговыми картографическими и аэрокосмическими материалами.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KZ" sz="2200" b="1" dirty="0">
                <a:solidFill>
                  <a:schemeClr val="accent2">
                    <a:lumMod val="50000"/>
                  </a:schemeClr>
                </a:solidFill>
              </a:rPr>
              <a:t>Однако современный этап развития человеческой цивилизации характеризуется резко возросшей динамикой процессов (в том числе изменений местности в процессе деятельности человека), техногенной нагрузкой на природную среду, развитием опасных производств и новых видов вооружений.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KZ" sz="2200" b="1" dirty="0">
                <a:solidFill>
                  <a:schemeClr val="accent2">
                    <a:lumMod val="50000"/>
                  </a:schemeClr>
                </a:solidFill>
              </a:rPr>
              <a:t>В этих условиях возможности  аналоговых моделей уже исчерпаны и нужны  компьютерные геоинформационные модели </a:t>
            </a:r>
            <a:r>
              <a:rPr lang="ru-RU" altLang="ru-KZ" sz="22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геопространства</a:t>
            </a:r>
            <a:r>
              <a:rPr lang="ru-RU" altLang="ru-KZ" sz="2200" b="1" dirty="0">
                <a:solidFill>
                  <a:schemeClr val="accent2">
                    <a:lumMod val="50000"/>
                  </a:schemeClr>
                </a:solidFill>
              </a:rPr>
              <a:t>, ориентированные по степени детальности, точности и соответствия действительности на весь огромный диапазон их каждодневного применения.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B45E9ED-0536-4F3E-9A3A-23C149730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Ожидаемый эффект от создания и функционирования ГИП:</a:t>
            </a:r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0E094E2-197E-412B-A8E7-82F4949B52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268413"/>
            <a:ext cx="8964612" cy="5589587"/>
          </a:xfrm>
        </p:spPr>
        <p:txBody>
          <a:bodyPr/>
          <a:lstStyle/>
          <a:p>
            <a:pPr marL="381000" indent="-381000">
              <a:lnSpc>
                <a:spcPct val="80000"/>
              </a:lnSpc>
              <a:buFontTx/>
              <a:buNone/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Создание, ведение (т.е. непрерывное обновление) и  использование ГИП позволяет достичь нескольких эффектов:</a:t>
            </a:r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обеспечить актуальной, достоверной, точной и полной информацией все виды деятельности и проживания на территории;</a:t>
            </a:r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обеспечить решение принципиально новых задач по моделированию и прогнозированию последствий принимаемых пространственных решений, подсчету рисков, раннему предупреждению кризисных ситуаций и др.;</a:t>
            </a:r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качественно, на порядки, повысить уровень информационного обеспечения управления территориями и быстропротекающими процессами при кризисных ситуациях природного и техногенного характера, в организации современной транспортной деятельности и др.;</a:t>
            </a:r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интегрировать в единый информационный продукт многочисленные отдельные информационные массивы, объединить усилия огромного числа работников информационной сферы, что позволит существенно снизить затраты средств и времени на создание и ведение ГИП.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1C7DDC5-3EF5-4246-A88E-6B22EF9F6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Основные функции  ГИП:</a:t>
            </a:r>
            <a:r>
              <a:rPr lang="ru-RU" altLang="ru-KZ" sz="40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3380B0B-53D9-454F-B868-021A6BC424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981075"/>
            <a:ext cx="8964612" cy="5876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прием, накопление и хранение базовой 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о Земле, «привязанной» к единой координатной основе и представленной в стандартизированном виде, установленном общегосударственными соглашениями в рамках российской инфраструктуры пространственных данных (РИПД); при этом в состав базовой входит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геоинформация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по разным сегментам природной среды и разным отраслям деятельности на Земле;</a:t>
            </a:r>
          </a:p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прием, накопление и хранение дополнительной информации (в том числе мультимедийной) о территории, отражающей ее пространственные свойства и представленной в распространенных общетехнических форматах и с произвольным содержанием, заданным поставщиком информации;</a:t>
            </a:r>
          </a:p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осуществление непрерывного мониторинга состояния геоинформационной изученности территории и выдача результатов анализа изученности для управления процессами получения базовой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 для обновления баз данных;</a:t>
            </a:r>
          </a:p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поиск и выдача по запросам  на заданную территорию и заданный тематический сегмент базовой и дополнительной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AC3C45B-FAD4-4D9A-86A5-6D42EF20DF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sz="4000" b="1"/>
              <a:t>Содержание геоинформации в ГИП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018E764-1AE4-4EF6-A48E-830F1145DC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981075"/>
            <a:ext cx="8964612" cy="5876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в ГИП собирается, накапливается и хранится два разных массива информации – базовой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, подлежащей непрерывному обновлению и поддержанию в актуальном состоянии и дополнительной информации, отражающей пространственные свойства местности и/или ее отдельных пространственных объектов на указанный момент времени;</a:t>
            </a:r>
          </a:p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в состав базовой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входят информационные массивы, отражающие разные сегменты природной среды, разные отрасли человеческой деятельности на Земле, имеющие обязательную координатную привязку в единой системе координат, представленные в общенациональном стандартизированном виде (по требованиям РИПД);</a:t>
            </a:r>
          </a:p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в каждом информационном массиве базовая </a:t>
            </a:r>
            <a:r>
              <a:rPr lang="ru-RU" altLang="ru-KZ" sz="2000" b="1" dirty="0" err="1">
                <a:solidFill>
                  <a:schemeClr val="accent2">
                    <a:lumMod val="50000"/>
                  </a:schemeClr>
                </a:solidFill>
              </a:rPr>
              <a:t>геоинформация</a:t>
            </a: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 описывает территорию как совокупность соответствующих тематике массива пространственных объектов: объектов местности, процессов, явлений и событий; при этом пространственные объекты могут быть реальными или виртуальными;</a:t>
            </a:r>
          </a:p>
          <a:p>
            <a:pPr>
              <a:lnSpc>
                <a:spcPct val="80000"/>
              </a:lnSpc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пространственные объекты каждой предметной области задаются на разных масштабных уровнях, определяющих степень детальности их описания и представления в ГИП.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2C74DF1-5E61-4478-95E9-BFD1F0407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Структура ГИП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E704B28-0E0A-4688-AC39-ED920B7CE8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981075"/>
            <a:ext cx="8964612" cy="58769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Структура ГИП соответствует следующим принципам построения:</a:t>
            </a:r>
          </a:p>
          <a:p>
            <a:pPr>
              <a:lnSpc>
                <a:spcPct val="90000"/>
              </a:lnSpc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вся информация ГИП размещается в виде сети взаимосвязанных объектно-ориентированных баз данных, распределенных по территориально-тематическим признакам, т.е. содержащих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геоинформацию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на заданные административно–территориальные образования с одновременным разделением ее по предметным (тематическим) сегментами с разделением на базовую и дополнительную части;</a:t>
            </a:r>
          </a:p>
          <a:p>
            <a:pPr>
              <a:lnSpc>
                <a:spcPct val="90000"/>
              </a:lnSpc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каждый пространственный объект в базах данных отображается всей совокупностью разномасштабной </a:t>
            </a:r>
            <a:r>
              <a:rPr lang="ru-RU" altLang="ru-KZ" sz="2400" b="1" dirty="0" err="1">
                <a:solidFill>
                  <a:schemeClr val="accent2">
                    <a:lumMod val="50000"/>
                  </a:schemeClr>
                </a:solidFill>
              </a:rPr>
              <a:t>геоинформации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 и сопровождается стандартной метаинформацией.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7F17BAD-5DCC-4B22-81E0-8749313D1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</p:spPr>
        <p:txBody>
          <a:bodyPr/>
          <a:lstStyle/>
          <a:p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Механизмы функционирования ГИП: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152D1AF-6590-438D-891E-7166BCFCB0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836613"/>
            <a:ext cx="8964612" cy="5876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KZ" sz="1600" b="1"/>
              <a:t>поступающая базовая геоинформация и сопровождающая ее метаинформация  подвергается входному контролю, тестированию, анализу, оценке пригодности для  использования  в ГИП;</a:t>
            </a:r>
          </a:p>
          <a:p>
            <a:pPr>
              <a:lnSpc>
                <a:spcPct val="80000"/>
              </a:lnSpc>
            </a:pPr>
            <a:r>
              <a:rPr lang="ru-RU" altLang="ru-KZ" sz="1600" b="1"/>
              <a:t>принятая базовая геоинфорация  проходит обработку  и размещается в соответствующих базах данных;</a:t>
            </a:r>
          </a:p>
          <a:p>
            <a:pPr>
              <a:lnSpc>
                <a:spcPct val="80000"/>
              </a:lnSpc>
            </a:pPr>
            <a:r>
              <a:rPr lang="ru-RU" altLang="ru-KZ" sz="1600" b="1"/>
              <a:t>алгоритмы обработки геоинформации  обеспечивают поиск и выборку требуемой информации, преобразование выделенной информации к виду, заданному условиями запроса, масштабные преобразования с автоматической генерализацией содержания информации (от общего к частному и наоборот), проекционные преобразования под заданные условия искажений при визуализации моделей территории в виде карт, переход от двумерной к трехмерной модели территории и ее отдельных объектов (и наоборот), выделение любого пространственного объекта и получение по нему справочных данных и имеющейся мультимедийной дополнительной информации, перемещение по Земле в пространстве и во времени;</a:t>
            </a:r>
          </a:p>
          <a:p>
            <a:pPr>
              <a:lnSpc>
                <a:spcPct val="80000"/>
              </a:lnSpc>
            </a:pPr>
            <a:r>
              <a:rPr lang="ru-RU" altLang="ru-KZ" sz="1600" b="1"/>
              <a:t>отобранная в результате поиска геоинформация  может  быть  скопирована и выдана потребителям для дальнейшей обработки и анализа прикладными программными средствами в соответствии с установленными регламентами и соглашениями;</a:t>
            </a:r>
          </a:p>
          <a:p>
            <a:pPr>
              <a:lnSpc>
                <a:spcPct val="80000"/>
              </a:lnSpc>
            </a:pPr>
            <a:r>
              <a:rPr lang="ru-RU" altLang="ru-KZ" sz="1600" b="1"/>
              <a:t>в ходе создания и функционирования ГИП  осуществляется  мониторинг состояния геоинформационной изученности территории, анализ состояния изученности в части полноты и актуальности накопленной в ГИП информации, определение необходимости сбора недостающей базовой геоинформации, объявление желаемой дополнительной информации для активизации деятельности отдельных организаций и лиц в рамках краудсорсинга ((</a:t>
            </a:r>
            <a:r>
              <a:rPr lang="ru-RU" altLang="ru-KZ" sz="1600" b="1">
                <a:hlinkClick r:id="rId2" tooltip="Английский язык"/>
              </a:rPr>
              <a:t>англ.</a:t>
            </a:r>
            <a:r>
              <a:rPr lang="ru-RU" altLang="ru-KZ" sz="1600" b="1"/>
              <a:t> </a:t>
            </a:r>
            <a:r>
              <a:rPr lang="ru-KZ" altLang="ru-KZ" sz="1600" b="1" i="1"/>
              <a:t>crowdsourcing</a:t>
            </a:r>
            <a:r>
              <a:rPr lang="ru-RU" altLang="ru-KZ" sz="1600" b="1"/>
              <a:t>, </a:t>
            </a:r>
            <a:r>
              <a:rPr lang="ru-RU" altLang="ru-KZ" sz="1600" b="1" i="1"/>
              <a:t>crowd</a:t>
            </a:r>
            <a:r>
              <a:rPr lang="ru-RU" altLang="ru-KZ" sz="1600" b="1"/>
              <a:t> — «толпа» и </a:t>
            </a:r>
            <a:r>
              <a:rPr lang="ru-RU" altLang="ru-KZ" sz="1600" b="1" i="1"/>
              <a:t>sourcing</a:t>
            </a:r>
            <a:r>
              <a:rPr lang="ru-RU" altLang="ru-KZ" sz="1600" b="1"/>
              <a:t> — «использование ресурсов») — передача определённых производственных функций неопределённому кругу лиц).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248</TotalTime>
  <Words>1228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Презентация PowerPoint</vt:lpstr>
      <vt:lpstr>Место и роль ГИП в экономике и жизнедеятельности общества</vt:lpstr>
      <vt:lpstr>Назначение ГИП: </vt:lpstr>
      <vt:lpstr>Ожидаемый эффект от создания и функционирования ГИП: </vt:lpstr>
      <vt:lpstr>Основные функции  ГИП: </vt:lpstr>
      <vt:lpstr>Содержание геоинформации в ГИП</vt:lpstr>
      <vt:lpstr>Структура ГИП</vt:lpstr>
      <vt:lpstr>Механизмы функционирования ГИП: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13</cp:revision>
  <dcterms:created xsi:type="dcterms:W3CDTF">2006-08-15T13:48:55Z</dcterms:created>
  <dcterms:modified xsi:type="dcterms:W3CDTF">2024-09-21T07:29:10Z</dcterms:modified>
</cp:coreProperties>
</file>